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1479" autoAdjust="0"/>
  </p:normalViewPr>
  <p:slideViewPr>
    <p:cSldViewPr>
      <p:cViewPr>
        <p:scale>
          <a:sx n="90" d="100"/>
          <a:sy n="90" d="100"/>
        </p:scale>
        <p:origin x="-594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C31632-3827-47AD-976D-E972701E026B}" type="datetimeFigureOut">
              <a:rPr lang="ru-RU" smtClean="0"/>
              <a:pPr/>
              <a:t>21.12.2011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A40E4D-A08B-4EA5-85BD-C3619401F40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A40E4D-A08B-4EA5-85BD-C3619401F40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">
    <p:wipe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">
    <p:wipe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">
    <p:wipe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">
    <p:wipe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">
    <p:wipe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">
    <p:wipe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">
    <p:wipe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">
    <p:wipe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">
    <p:wipe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">
    <p:wipe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">
    <p:wipe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 advTm="2000">
    <p:wipe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26130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Технологический проект как средство формирования экономических знаний и практических умений                             учащихся 6-х классов</a:t>
            </a:r>
            <a:endParaRPr lang="ru-RU" sz="3600" b="1" dirty="0"/>
          </a:p>
        </p:txBody>
      </p:sp>
    </p:spTree>
  </p:cSld>
  <p:clrMapOvr>
    <a:masterClrMapping/>
  </p:clrMapOvr>
  <p:transition spd="slow" advClick="0" advTm="2000"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/>
              <a:t>План действий</a:t>
            </a:r>
            <a:endParaRPr lang="ru-RU" sz="5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43174" y="3886200"/>
            <a:ext cx="4643470" cy="2328882"/>
          </a:xfrm>
        </p:spPr>
        <p:txBody>
          <a:bodyPr>
            <a:noAutofit/>
          </a:bodyPr>
          <a:lstStyle/>
          <a:p>
            <a:pPr algn="l"/>
            <a:r>
              <a:rPr lang="ru-RU" sz="2400" b="1" dirty="0" smtClean="0">
                <a:solidFill>
                  <a:schemeClr val="tx1"/>
                </a:solidFill>
              </a:rPr>
              <a:t>Татьяна Дмитриевна Мельникова</a:t>
            </a:r>
          </a:p>
          <a:p>
            <a:pPr algn="l"/>
            <a:r>
              <a:rPr lang="ru-RU" sz="2400" b="1" dirty="0" smtClean="0">
                <a:solidFill>
                  <a:schemeClr val="tx1"/>
                </a:solidFill>
              </a:rPr>
              <a:t>Школа №24</a:t>
            </a:r>
          </a:p>
          <a:p>
            <a:pPr algn="l"/>
            <a:r>
              <a:rPr lang="ru-RU" sz="2400" b="1" dirty="0" smtClean="0">
                <a:solidFill>
                  <a:schemeClr val="tx1"/>
                </a:solidFill>
              </a:rPr>
              <a:t>«Технология»</a:t>
            </a:r>
          </a:p>
          <a:p>
            <a:pPr algn="l"/>
            <a:r>
              <a:rPr lang="ru-RU" sz="2400" b="1" dirty="0" smtClean="0">
                <a:solidFill>
                  <a:schemeClr val="tx1"/>
                </a:solidFill>
              </a:rPr>
              <a:t>6 класс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 advClick="0" advTm="2000">
    <p:wipe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785794"/>
            <a:ext cx="7772400" cy="1285883"/>
          </a:xfrm>
        </p:spPr>
        <p:txBody>
          <a:bodyPr>
            <a:normAutofit/>
          </a:bodyPr>
          <a:lstStyle/>
          <a:p>
            <a:pPr algn="l"/>
            <a:r>
              <a:rPr lang="ru-RU" sz="3600" b="1" dirty="0" smtClean="0"/>
              <a:t>Дальние цел</a:t>
            </a:r>
            <a:r>
              <a:rPr lang="ru-RU" sz="3600" dirty="0" smtClean="0"/>
              <a:t>и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2071678"/>
            <a:ext cx="8001056" cy="1500198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</a:rPr>
              <a:t>Подготовка учащихся к самостоятельной жизни в условиях рыночной экономики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 advClick="0" advTm="2000"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42919"/>
            <a:ext cx="7772400" cy="857255"/>
          </a:xfrm>
        </p:spPr>
        <p:txBody>
          <a:bodyPr>
            <a:normAutofit/>
          </a:bodyPr>
          <a:lstStyle/>
          <a:p>
            <a:pPr algn="l"/>
            <a:r>
              <a:rPr lang="ru-RU" sz="3600" b="1" dirty="0" smtClean="0"/>
              <a:t>Ближние цели</a:t>
            </a:r>
            <a:endParaRPr lang="ru-RU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1500174"/>
            <a:ext cx="7786742" cy="4138626"/>
          </a:xfrm>
        </p:spPr>
        <p:txBody>
          <a:bodyPr>
            <a:normAutofit fontScale="92500" lnSpcReduction="10000"/>
          </a:bodyPr>
          <a:lstStyle/>
          <a:p>
            <a:pPr algn="l"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</a:rPr>
              <a:t>Повышение личной уверенности каждого участника проектной деятельности, его самореализации и рефлексии.</a:t>
            </a:r>
          </a:p>
          <a:p>
            <a:pPr algn="l">
              <a:buFont typeface="Arial" pitchFamily="34" charset="0"/>
              <a:buChar char="•"/>
            </a:pPr>
            <a:r>
              <a:rPr lang="ru-RU" sz="2800" b="1" dirty="0" smtClean="0">
                <a:solidFill>
                  <a:schemeClr val="tx1"/>
                </a:solidFill>
              </a:rPr>
              <a:t> Формирование творческого отношения к качественному осуществлению трудовой деятельности.</a:t>
            </a:r>
          </a:p>
          <a:p>
            <a:pPr algn="l">
              <a:buFont typeface="Arial" pitchFamily="34" charset="0"/>
              <a:buChar char="•"/>
            </a:pPr>
            <a:r>
              <a:rPr lang="ru-RU" sz="2800" b="1" dirty="0" smtClean="0">
                <a:solidFill>
                  <a:schemeClr val="tx1"/>
                </a:solidFill>
              </a:rPr>
              <a:t> Развитие осознания значимости коллективной работы, сотрудничества для получения результатов процесса выполнения творческих заданий.</a:t>
            </a:r>
          </a:p>
          <a:p>
            <a:pPr algn="l">
              <a:buFont typeface="Arial" pitchFamily="34" charset="0"/>
              <a:buChar char="•"/>
            </a:pPr>
            <a:r>
              <a:rPr lang="ru-RU" sz="2800" b="1" dirty="0" smtClean="0">
                <a:solidFill>
                  <a:schemeClr val="tx1"/>
                </a:solidFill>
              </a:rPr>
              <a:t> Развитие исследовательских умений.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 advClick="0" advTm="2000"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Педагогические методы и задачи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Опосредованное общение через письменную речь (один человек)</a:t>
            </a:r>
          </a:p>
          <a:p>
            <a:r>
              <a:rPr lang="ru-RU" dirty="0" smtClean="0"/>
              <a:t>Общение в паре (два человека)</a:t>
            </a:r>
          </a:p>
          <a:p>
            <a:r>
              <a:rPr lang="ru-RU" dirty="0" smtClean="0"/>
              <a:t>Групповое общение(три и более человек)</a:t>
            </a:r>
          </a:p>
          <a:p>
            <a:r>
              <a:rPr lang="ru-RU" dirty="0" smtClean="0"/>
              <a:t>Общение в парах сменного состава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Развитие самостоятельности и способности учащихся решать творческие и изобретательские задачи</a:t>
            </a:r>
          </a:p>
          <a:p>
            <a:r>
              <a:rPr lang="ru-RU" dirty="0" smtClean="0"/>
              <a:t>Развитие эстетического чувства и художественной инициативы ребенка</a:t>
            </a:r>
          </a:p>
          <a:p>
            <a:r>
              <a:rPr lang="ru-RU" dirty="0" smtClean="0"/>
              <a:t>Развивать интерес и творческие способности</a:t>
            </a:r>
          </a:p>
          <a:p>
            <a:endParaRPr lang="ru-RU" dirty="0"/>
          </a:p>
        </p:txBody>
      </p:sp>
    </p:spTree>
  </p:cSld>
  <p:clrMapOvr>
    <a:masterClrMapping/>
  </p:clrMapOvr>
  <p:transition spd="slow" advClick="0" advTm="2000"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ru-RU" sz="3600" b="1" dirty="0" smtClean="0"/>
              <a:t>Трудности и решения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14422"/>
            <a:ext cx="4038600" cy="4911741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4000" b="1" dirty="0" smtClean="0"/>
              <a:t>Трудности </a:t>
            </a:r>
          </a:p>
          <a:p>
            <a:pPr>
              <a:buNone/>
            </a:pPr>
            <a:r>
              <a:rPr lang="ru-RU" sz="3400" b="1" dirty="0" smtClean="0"/>
              <a:t>1.Слабая оснащенность кабинета современным оборудованием</a:t>
            </a:r>
          </a:p>
          <a:p>
            <a:pPr>
              <a:buNone/>
            </a:pPr>
            <a:r>
              <a:rPr lang="ru-RU" sz="3400" b="1" dirty="0" smtClean="0"/>
              <a:t> 2.Нехватка учебных пособий по отдельным разделам предмета «Технология»</a:t>
            </a:r>
          </a:p>
          <a:p>
            <a:pPr>
              <a:buNone/>
            </a:pPr>
            <a:r>
              <a:rPr lang="ru-RU" sz="3400" b="1" dirty="0" smtClean="0"/>
              <a:t>3.Отсутствие </a:t>
            </a:r>
            <a:r>
              <a:rPr lang="ru-RU" sz="3400" b="1" dirty="0" err="1" smtClean="0"/>
              <a:t>мультимидийных</a:t>
            </a:r>
            <a:r>
              <a:rPr lang="ru-RU" sz="3400" b="1" dirty="0" smtClean="0"/>
              <a:t> средств по предмету.</a:t>
            </a:r>
          </a:p>
          <a:p>
            <a:pPr algn="just">
              <a:buNone/>
            </a:pPr>
            <a:endParaRPr lang="ru-RU" sz="34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14422"/>
            <a:ext cx="4038600" cy="4911741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4000" b="1" dirty="0" smtClean="0"/>
              <a:t>Решения </a:t>
            </a:r>
          </a:p>
          <a:p>
            <a:pPr algn="just">
              <a:buNone/>
            </a:pPr>
            <a:r>
              <a:rPr lang="ru-RU" sz="3400" b="1" dirty="0" smtClean="0"/>
              <a:t>1.Преобрести новей шее оборудование: швейные машины, </a:t>
            </a:r>
            <a:r>
              <a:rPr lang="ru-RU" sz="3400" b="1" dirty="0" err="1" smtClean="0"/>
              <a:t>оверлок</a:t>
            </a:r>
            <a:r>
              <a:rPr lang="ru-RU" sz="3400" b="1" dirty="0" smtClean="0"/>
              <a:t>, гладильную доску.</a:t>
            </a:r>
          </a:p>
          <a:p>
            <a:pPr algn="just">
              <a:buNone/>
            </a:pPr>
            <a:r>
              <a:rPr lang="ru-RU" sz="3400" b="1" dirty="0" smtClean="0"/>
              <a:t>2.Заказать на следующий учебный год учебники по технологии на каждого учащегося</a:t>
            </a:r>
          </a:p>
          <a:p>
            <a:pPr algn="just">
              <a:buNone/>
            </a:pPr>
            <a:r>
              <a:rPr lang="ru-RU" sz="4000" b="1" dirty="0" smtClean="0"/>
              <a:t>3.Библиотекарю</a:t>
            </a:r>
            <a:r>
              <a:rPr lang="ru-RU" sz="3400" b="1" dirty="0" smtClean="0"/>
              <a:t> составить список по </a:t>
            </a:r>
            <a:r>
              <a:rPr lang="ru-RU" sz="3400" b="1" dirty="0" err="1" smtClean="0"/>
              <a:t>преобретению</a:t>
            </a:r>
            <a:r>
              <a:rPr lang="ru-RU" sz="3400" b="1" dirty="0" smtClean="0"/>
              <a:t> </a:t>
            </a:r>
            <a:r>
              <a:rPr lang="ru-RU" sz="3400" b="1" dirty="0" err="1" smtClean="0"/>
              <a:t>мультимидийных</a:t>
            </a:r>
            <a:r>
              <a:rPr lang="ru-RU" sz="3400" b="1" dirty="0" smtClean="0"/>
              <a:t> средств по предмету «Технология</a:t>
            </a:r>
            <a:r>
              <a:rPr lang="ru-RU" sz="3300" b="1" dirty="0" smtClean="0"/>
              <a:t>»</a:t>
            </a:r>
            <a:endParaRPr lang="ru-RU" sz="3300" b="1" dirty="0"/>
          </a:p>
        </p:txBody>
      </p:sp>
    </p:spTree>
  </p:cSld>
  <p:clrMapOvr>
    <a:masterClrMapping/>
  </p:clrMapOvr>
  <p:transition spd="slow" advClick="0" advTm="2000"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18750" t="5859" r="20312" b="4785"/>
          <a:stretch>
            <a:fillRect/>
          </a:stretch>
        </p:blipFill>
        <p:spPr bwMode="auto">
          <a:xfrm>
            <a:off x="2386440" y="285728"/>
            <a:ext cx="4543013" cy="528641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6" name="TextBox 5"/>
          <p:cNvSpPr txBox="1"/>
          <p:nvPr/>
        </p:nvSpPr>
        <p:spPr>
          <a:xfrm>
            <a:off x="2214545" y="5929330"/>
            <a:ext cx="5857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Пример использования текстового </a:t>
            </a:r>
            <a:r>
              <a:rPr lang="ru-RU" dirty="0" smtClean="0"/>
              <a:t> </a:t>
            </a:r>
            <a:r>
              <a:rPr lang="ru-RU" dirty="0" smtClean="0"/>
              <a:t>редактора </a:t>
            </a:r>
            <a:endParaRPr lang="ru-RU" dirty="0"/>
          </a:p>
        </p:txBody>
      </p:sp>
    </p:spTree>
  </p:cSld>
  <p:clrMapOvr>
    <a:masterClrMapping/>
  </p:clrMapOvr>
  <p:transition spd="slow" advClick="0" advTm="2000">
    <p:wipe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928693"/>
          </a:xfrm>
        </p:spPr>
        <p:txBody>
          <a:bodyPr>
            <a:normAutofit/>
          </a:bodyPr>
          <a:lstStyle/>
          <a:p>
            <a:pPr algn="l"/>
            <a:r>
              <a:rPr lang="ru-RU" sz="3600" b="1" dirty="0" smtClean="0"/>
              <a:t>Ресурсы </a:t>
            </a:r>
            <a:endParaRPr lang="ru-RU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1500174"/>
            <a:ext cx="7858180" cy="4143404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ru-RU" sz="2800" b="1" dirty="0" smtClean="0">
                <a:solidFill>
                  <a:schemeClr val="tx1"/>
                </a:solidFill>
              </a:rPr>
              <a:t>Помощь и поддержка коллег работающих  6 классах. </a:t>
            </a:r>
          </a:p>
          <a:p>
            <a:pPr algn="l">
              <a:buFont typeface="Arial" pitchFamily="34" charset="0"/>
              <a:buChar char="•"/>
            </a:pPr>
            <a:r>
              <a:rPr lang="ru-RU" sz="2800" b="1" dirty="0" smtClean="0">
                <a:solidFill>
                  <a:schemeClr val="tx1"/>
                </a:solidFill>
              </a:rPr>
              <a:t>Поддержка и контроль классных руководителей </a:t>
            </a:r>
            <a:r>
              <a:rPr lang="ru-RU" sz="2800" b="1" dirty="0" err="1" smtClean="0">
                <a:solidFill>
                  <a:schemeClr val="tx1"/>
                </a:solidFill>
              </a:rPr>
              <a:t>Бадамшиной</a:t>
            </a:r>
            <a:r>
              <a:rPr lang="ru-RU" sz="2800" b="1" dirty="0" smtClean="0">
                <a:solidFill>
                  <a:schemeClr val="tx1"/>
                </a:solidFill>
              </a:rPr>
              <a:t> И.Л., Логиновой Е.А.</a:t>
            </a:r>
          </a:p>
          <a:p>
            <a:pPr algn="l">
              <a:buFont typeface="Arial" pitchFamily="34" charset="0"/>
              <a:buChar char="•"/>
            </a:pPr>
            <a:r>
              <a:rPr lang="ru-RU" sz="2800" b="1" dirty="0" smtClean="0">
                <a:solidFill>
                  <a:schemeClr val="tx1"/>
                </a:solidFill>
              </a:rPr>
              <a:t> Интернет</a:t>
            </a:r>
          </a:p>
          <a:p>
            <a:pPr algn="l">
              <a:buFont typeface="Arial" pitchFamily="34" charset="0"/>
              <a:buChar char="•"/>
            </a:pPr>
            <a:r>
              <a:rPr lang="ru-RU" sz="2800" b="1" dirty="0" smtClean="0">
                <a:solidFill>
                  <a:schemeClr val="tx1"/>
                </a:solidFill>
              </a:rPr>
              <a:t> Текстовый редактор и мультимедиа</a:t>
            </a:r>
          </a:p>
          <a:p>
            <a:pPr algn="l">
              <a:buFont typeface="Arial" pitchFamily="34" charset="0"/>
              <a:buChar char="•"/>
            </a:pPr>
            <a:r>
              <a:rPr lang="ru-RU" sz="2800" b="1" dirty="0" smtClean="0">
                <a:solidFill>
                  <a:schemeClr val="tx1"/>
                </a:solidFill>
              </a:rPr>
              <a:t>Фонд  </a:t>
            </a:r>
            <a:r>
              <a:rPr lang="ru-RU" sz="2800" b="1" dirty="0" err="1" smtClean="0">
                <a:solidFill>
                  <a:schemeClr val="tx1"/>
                </a:solidFill>
              </a:rPr>
              <a:t>фиблиотеки</a:t>
            </a:r>
            <a:r>
              <a:rPr lang="ru-RU" sz="2800" b="1" dirty="0" smtClean="0">
                <a:solidFill>
                  <a:schemeClr val="tx1"/>
                </a:solidFill>
              </a:rPr>
              <a:t> – </a:t>
            </a:r>
            <a:r>
              <a:rPr lang="ru-RU" sz="2800" b="1" dirty="0" err="1" smtClean="0">
                <a:solidFill>
                  <a:schemeClr val="tx1"/>
                </a:solidFill>
              </a:rPr>
              <a:t>Голубева</a:t>
            </a:r>
            <a:r>
              <a:rPr lang="ru-RU" sz="2800" b="1" dirty="0" smtClean="0">
                <a:solidFill>
                  <a:schemeClr val="tx1"/>
                </a:solidFill>
              </a:rPr>
              <a:t> Л.А.</a:t>
            </a:r>
          </a:p>
        </p:txBody>
      </p:sp>
    </p:spTree>
  </p:cSld>
  <p:clrMapOvr>
    <a:masterClrMapping/>
  </p:clrMapOvr>
  <p:transition spd="slow" advClick="0" advTm="2000">
    <p:wipe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642941"/>
          </a:xfrm>
        </p:spPr>
        <p:txBody>
          <a:bodyPr>
            <a:normAutofit/>
          </a:bodyPr>
          <a:lstStyle/>
          <a:p>
            <a:pPr algn="l"/>
            <a:r>
              <a:rPr lang="ru-RU" sz="3600" b="1" dirty="0" smtClean="0"/>
              <a:t>План-график</a:t>
            </a:r>
            <a:endParaRPr lang="ru-RU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1142984"/>
            <a:ext cx="8286808" cy="5000660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6" y="1071547"/>
          <a:ext cx="8358248" cy="5500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9562"/>
                <a:gridCol w="2089562"/>
                <a:gridCol w="2089562"/>
                <a:gridCol w="2089562"/>
              </a:tblGrid>
              <a:tr h="73529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I</a:t>
                      </a:r>
                      <a:endParaRPr lang="ru-RU" sz="2000" dirty="0" smtClean="0"/>
                    </a:p>
                    <a:p>
                      <a:pPr algn="ctr"/>
                      <a:r>
                        <a:rPr lang="ru-RU" sz="2000" dirty="0" smtClean="0"/>
                        <a:t>четверть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II</a:t>
                      </a:r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четверть</a:t>
                      </a:r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III</a:t>
                      </a:r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четверть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IV</a:t>
                      </a:r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четверть</a:t>
                      </a:r>
                      <a:endParaRPr lang="ru-RU" dirty="0"/>
                    </a:p>
                  </a:txBody>
                  <a:tcPr/>
                </a:tc>
              </a:tr>
              <a:tr h="2111987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1.Заказать </a:t>
                      </a:r>
                      <a:r>
                        <a:rPr lang="ru-RU" sz="1600" dirty="0" err="1" smtClean="0"/>
                        <a:t>мультимедийные</a:t>
                      </a:r>
                      <a:r>
                        <a:rPr lang="ru-RU" sz="1600" dirty="0" smtClean="0"/>
                        <a:t> средства  и учебные пособия для </a:t>
                      </a:r>
                      <a:r>
                        <a:rPr lang="ru-RU" sz="1600" baseline="0" dirty="0" smtClean="0"/>
                        <a:t> учащихся        5-7классов</a:t>
                      </a:r>
                    </a:p>
                    <a:p>
                      <a:endParaRPr lang="ru-RU" sz="160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1.Провести</a:t>
                      </a:r>
                      <a:r>
                        <a:rPr lang="ru-RU" sz="1600" baseline="0" dirty="0" smtClean="0"/>
                        <a:t> родительское собрание с целью   разъяснения  «Что такое проектная деятельность для учащихся». Показ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1.Принять</a:t>
                      </a:r>
                      <a:r>
                        <a:rPr lang="ru-RU" sz="1600" baseline="0" dirty="0" smtClean="0"/>
                        <a:t> участие в городском конкурсе «На лучший технологический проект».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/>
                        <a:t>1.Школьная выставка технологических проектов 6 классов.</a:t>
                      </a:r>
                      <a:endParaRPr lang="ru-RU" sz="1600" dirty="0"/>
                    </a:p>
                  </a:txBody>
                  <a:tcPr/>
                </a:tc>
              </a:tr>
              <a:tr h="2653446">
                <a:tc>
                  <a:txBody>
                    <a:bodyPr/>
                    <a:lstStyle/>
                    <a:p>
                      <a:pPr marL="342900" indent="-342900" algn="l">
                        <a:buFont typeface="+mj-lt"/>
                        <a:buNone/>
                      </a:pPr>
                      <a:r>
                        <a:rPr lang="ru-RU" sz="1600" dirty="0" smtClean="0"/>
                        <a:t>2.Провести занятие по теме: «Что такое творческий проект»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2.Презентация открытого урока учащихся с приглашением  родителей.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2.Начать работу по приготовлению творческого проекта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/>
                        <a:t>2.Сделать анализ работы,</a:t>
                      </a:r>
                      <a:r>
                        <a:rPr lang="ru-RU" sz="1600" baseline="0" dirty="0" smtClean="0"/>
                        <a:t> подвести итоги «Технологический проект как средство формирования экономических знаний  и практических умений учащихся 6 классов»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 advClick="0" advTm="2000">
    <p:wipe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</TotalTime>
  <Words>336</Words>
  <PresentationFormat>Экран (4:3)</PresentationFormat>
  <Paragraphs>55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Технологический проект как средство формирования экономических знаний и практических умений                             учащихся 6-х классов</vt:lpstr>
      <vt:lpstr>План действий</vt:lpstr>
      <vt:lpstr>Дальние цели</vt:lpstr>
      <vt:lpstr>Ближние цели</vt:lpstr>
      <vt:lpstr>Педагогические методы и задачи</vt:lpstr>
      <vt:lpstr>Трудности и решения</vt:lpstr>
      <vt:lpstr>Слайд 7</vt:lpstr>
      <vt:lpstr>Ресурсы </vt:lpstr>
      <vt:lpstr>План-график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Технологический проект как средство формирования экономических знаний и практических умений                             учащихся 6-х классов</dc:title>
  <cp:lastModifiedBy>Ученик03</cp:lastModifiedBy>
  <cp:revision>29</cp:revision>
  <dcterms:modified xsi:type="dcterms:W3CDTF">2011-12-21T11:33:25Z</dcterms:modified>
</cp:coreProperties>
</file>